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9144000" cy="6858000" type="screen4x3"/>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04"/>
    <p:restoredTop sz="86333"/>
  </p:normalViewPr>
  <p:slideViewPr>
    <p:cSldViewPr snapToGrid="0" snapToObjects="1">
      <p:cViewPr varScale="1">
        <p:scale>
          <a:sx n="62" d="100"/>
          <a:sy n="62" d="100"/>
        </p:scale>
        <p:origin x="1008"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2112"/>
    </p:cViewPr>
  </p:notesTextViewPr>
  <p:notesViewPr>
    <p:cSldViewPr snapToGrid="0" snapToObjects="1">
      <p:cViewPr varScale="1">
        <p:scale>
          <a:sx n="78" d="100"/>
          <a:sy n="78" d="100"/>
        </p:scale>
        <p:origin x="2352" y="176"/>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7A12D-A020-BB49-AD67-E7FABE8034BB}" type="datetimeFigureOut">
              <a:rPr lang="en-US" smtClean="0"/>
              <a:t>8/17/2017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82074-0B66-9D45-BB55-386BC2F181F0}" type="slidenum">
              <a:rPr lang="en-US" smtClean="0"/>
              <a:t>‹#›</a:t>
            </a:fld>
            <a:endParaRPr lang="en-US"/>
          </a:p>
        </p:txBody>
      </p:sp>
    </p:spTree>
    <p:extLst>
      <p:ext uri="{BB962C8B-B14F-4D97-AF65-F5344CB8AC3E}">
        <p14:creationId xmlns:p14="http://schemas.microsoft.com/office/powerpoint/2010/main" val="108475151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CSHLP3285CH9F3"/><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810CD66-9860-7F42-88F4-2E6957560D05}" type="slidenum">
              <a:rPr lang="en-US" altLang="en-US" sz="1200"/>
              <a:pPr/>
              <a:t>1</a:t>
            </a:fld>
            <a:endParaRPr lang="en-US" altLang="en-US" sz="1200"/>
          </a:p>
        </p:txBody>
      </p:sp>
      <p:sp>
        <p:nvSpPr>
          <p:cNvPr id="17411" name="Rectangle 2"/>
          <p:cNvSpPr>
            <a:spLocks noGrp="1" noRot="1" noChangeAspect="1" noChangeArrowheads="1" noTextEdit="1"/>
          </p:cNvSpPr>
          <p:nvPr>
            <p:ph type="sldImg"/>
          </p:nvPr>
        </p:nvSpPr>
        <p:spPr>
          <a:xfrm>
            <a:off x="1371600" y="1143000"/>
            <a:ext cx="4114800" cy="30861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IN" sz="900" b="1" i="0" u="none" strike="noStrike" kern="1200" baseline="0" dirty="0">
                <a:solidFill>
                  <a:schemeClr val="tx1"/>
                </a:solidFill>
                <a:latin typeface="+mn-lt"/>
                <a:ea typeface="+mn-ea"/>
                <a:cs typeface="+mn-cs"/>
              </a:rPr>
              <a:t>FIGURE 9.4. </a:t>
            </a:r>
            <a:r>
              <a:rPr lang="en-US" sz="900" kern="1200" dirty="0">
                <a:solidFill>
                  <a:schemeClr val="tx1"/>
                </a:solidFill>
                <a:effectLst/>
                <a:latin typeface="+mn-lt"/>
                <a:ea typeface="+mn-ea"/>
                <a:cs typeface="+mn-cs"/>
              </a:rPr>
              <a:t>Processing and maturation of an N-glycan. The mature glycan attached to Dolichol-P-P (Figure </a:t>
            </a:r>
            <a:r>
              <a:rPr lang="en-US" sz="900" u="sng" kern="1200" dirty="0">
                <a:solidFill>
                  <a:schemeClr val="tx1"/>
                </a:solidFill>
                <a:effectLst/>
                <a:latin typeface="+mn-lt"/>
                <a:ea typeface="+mn-ea"/>
                <a:cs typeface="+mn-cs"/>
                <a:hlinkClick r:id="rId3" action="ppaction://hlinkfile"/>
              </a:rPr>
              <a:t>9.3</a:t>
            </a:r>
            <a:r>
              <a:rPr lang="en-US" sz="900" kern="1200" dirty="0">
                <a:solidFill>
                  <a:schemeClr val="tx1"/>
                </a:solidFill>
                <a:effectLst/>
                <a:latin typeface="+mn-lt"/>
                <a:ea typeface="+mn-ea"/>
                <a:cs typeface="+mn-cs"/>
              </a:rPr>
              <a:t>) is usually transferred to </a:t>
            </a:r>
            <a:r>
              <a:rPr lang="en-US" sz="900" kern="1200" dirty="0" err="1">
                <a:solidFill>
                  <a:schemeClr val="tx1"/>
                </a:solidFill>
                <a:effectLst/>
                <a:latin typeface="+mn-lt"/>
                <a:ea typeface="+mn-ea"/>
                <a:cs typeface="+mn-cs"/>
              </a:rPr>
              <a:t>Asn</a:t>
            </a:r>
            <a:r>
              <a:rPr lang="en-US" sz="900" kern="1200" dirty="0">
                <a:solidFill>
                  <a:schemeClr val="tx1"/>
                </a:solidFill>
                <a:effectLst/>
                <a:latin typeface="+mn-lt"/>
                <a:ea typeface="+mn-ea"/>
                <a:cs typeface="+mn-cs"/>
              </a:rPr>
              <a:t>-X-Ser/</a:t>
            </a:r>
            <a:r>
              <a:rPr lang="en-US" sz="900" kern="1200" dirty="0" err="1">
                <a:solidFill>
                  <a:schemeClr val="tx1"/>
                </a:solidFill>
                <a:effectLst/>
                <a:latin typeface="+mn-lt"/>
                <a:ea typeface="+mn-ea"/>
                <a:cs typeface="+mn-cs"/>
              </a:rPr>
              <a:t>Thr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sequons</a:t>
            </a:r>
            <a:r>
              <a:rPr lang="en-US" sz="900" kern="1200" dirty="0">
                <a:solidFill>
                  <a:schemeClr val="tx1"/>
                </a:solidFill>
                <a:effectLst/>
                <a:latin typeface="+mn-lt"/>
                <a:ea typeface="+mn-ea"/>
                <a:cs typeface="+mn-cs"/>
              </a:rPr>
              <a:t> during protein synthesis as proteins are being translocated into the endoplasmic reticulum (ER). Some transfer may also occur after translocation is complete. Following transfer of Glc</a:t>
            </a:r>
            <a:r>
              <a:rPr lang="en-US" sz="900" kern="1200" baseline="-25000" dirty="0">
                <a:solidFill>
                  <a:schemeClr val="tx1"/>
                </a:solidFill>
                <a:effectLst/>
                <a:latin typeface="+mn-lt"/>
                <a:ea typeface="+mn-ea"/>
                <a:cs typeface="+mn-cs"/>
              </a:rPr>
              <a:t>3</a:t>
            </a:r>
            <a:r>
              <a:rPr lang="en-US" sz="900" kern="1200" dirty="0">
                <a:solidFill>
                  <a:schemeClr val="tx1"/>
                </a:solidFill>
                <a:effectLst/>
                <a:latin typeface="+mn-lt"/>
                <a:ea typeface="+mn-ea"/>
                <a:cs typeface="+mn-cs"/>
              </a:rPr>
              <a:t>Man</a:t>
            </a:r>
            <a:r>
              <a:rPr lang="en-US" sz="900" kern="1200" baseline="-25000" dirty="0">
                <a:solidFill>
                  <a:schemeClr val="tx1"/>
                </a:solidFill>
                <a:effectLst/>
                <a:latin typeface="+mn-lt"/>
                <a:ea typeface="+mn-ea"/>
                <a:cs typeface="+mn-cs"/>
              </a:rPr>
              <a:t>9</a:t>
            </a:r>
            <a:r>
              <a:rPr lang="en-US" sz="900" kern="1200" dirty="0">
                <a:solidFill>
                  <a:schemeClr val="tx1"/>
                </a:solidFill>
                <a:effectLst/>
                <a:latin typeface="+mn-lt"/>
                <a:ea typeface="+mn-ea"/>
                <a:cs typeface="+mn-cs"/>
              </a:rPr>
              <a:t>GlcNAc</a:t>
            </a:r>
            <a:r>
              <a:rPr lang="en-US" sz="900" kern="1200" baseline="-25000" dirty="0">
                <a:solidFill>
                  <a:schemeClr val="tx1"/>
                </a:solidFill>
                <a:effectLst/>
                <a:latin typeface="+mn-lt"/>
                <a:ea typeface="+mn-ea"/>
                <a:cs typeface="+mn-cs"/>
              </a:rPr>
              <a:t>2</a:t>
            </a:r>
            <a:r>
              <a:rPr lang="en-US" sz="900" kern="1200" dirty="0">
                <a:solidFill>
                  <a:schemeClr val="tx1"/>
                </a:solidFill>
                <a:effectLst/>
                <a:latin typeface="+mn-lt"/>
                <a:ea typeface="+mn-ea"/>
                <a:cs typeface="+mn-cs"/>
              </a:rPr>
              <a:t> to protein, glucosidases in the ER remove three </a:t>
            </a:r>
            <a:r>
              <a:rPr lang="en-US" sz="900" kern="1200" dirty="0" err="1">
                <a:solidFill>
                  <a:schemeClr val="tx1"/>
                </a:solidFill>
                <a:effectLst/>
                <a:latin typeface="+mn-lt"/>
                <a:ea typeface="+mn-ea"/>
                <a:cs typeface="+mn-cs"/>
              </a:rPr>
              <a:t>Glc</a:t>
            </a:r>
            <a:r>
              <a:rPr lang="en-US" sz="900" kern="1200" dirty="0">
                <a:solidFill>
                  <a:schemeClr val="tx1"/>
                </a:solidFill>
                <a:effectLst/>
                <a:latin typeface="+mn-lt"/>
                <a:ea typeface="+mn-ea"/>
                <a:cs typeface="+mn-cs"/>
              </a:rPr>
              <a:t> residues, and ER mannosidase removes a Man residue. These reactions are intimately associated with the folding of the glycoprotein assisted by the lectins calnexin and calreticulin, which determine whether the glycoprotein continues to the Golgi or is degraded. Another lectin, termed ER degradation-enhancing α-mannosidase I–like protein (EDEM), binds to Man residues on misfolded glycoproteins and escorts them via </a:t>
            </a:r>
            <a:r>
              <a:rPr lang="en-US" sz="900" kern="1200" dirty="0" err="1">
                <a:solidFill>
                  <a:schemeClr val="tx1"/>
                </a:solidFill>
                <a:effectLst/>
                <a:latin typeface="+mn-lt"/>
                <a:ea typeface="+mn-ea"/>
                <a:cs typeface="+mn-cs"/>
              </a:rPr>
              <a:t>retrotranslocation</a:t>
            </a:r>
            <a:r>
              <a:rPr lang="en-US" sz="900" kern="1200" dirty="0">
                <a:solidFill>
                  <a:schemeClr val="tx1"/>
                </a:solidFill>
                <a:effectLst/>
                <a:latin typeface="+mn-lt"/>
                <a:ea typeface="+mn-ea"/>
                <a:cs typeface="+mn-cs"/>
              </a:rPr>
              <a:t> into the cytoplasm for degradation. The removal of the first </a:t>
            </a:r>
            <a:r>
              <a:rPr lang="en-US" sz="900" kern="1200" dirty="0" err="1">
                <a:solidFill>
                  <a:schemeClr val="tx1"/>
                </a:solidFill>
                <a:effectLst/>
                <a:latin typeface="+mn-lt"/>
                <a:ea typeface="+mn-ea"/>
                <a:cs typeface="+mn-cs"/>
              </a:rPr>
              <a:t>Glc</a:t>
            </a:r>
            <a:r>
              <a:rPr lang="en-US" sz="900" kern="1200" dirty="0">
                <a:solidFill>
                  <a:schemeClr val="tx1"/>
                </a:solidFill>
                <a:effectLst/>
                <a:latin typeface="+mn-lt"/>
                <a:ea typeface="+mn-ea"/>
                <a:cs typeface="+mn-cs"/>
              </a:rPr>
              <a:t> (and therefore all </a:t>
            </a:r>
            <a:r>
              <a:rPr lang="en-US" sz="900" kern="1200" dirty="0" err="1">
                <a:solidFill>
                  <a:schemeClr val="tx1"/>
                </a:solidFill>
                <a:effectLst/>
                <a:latin typeface="+mn-lt"/>
                <a:ea typeface="+mn-ea"/>
                <a:cs typeface="+mn-cs"/>
              </a:rPr>
              <a:t>Glc</a:t>
            </a:r>
            <a:r>
              <a:rPr lang="en-US" sz="900" kern="1200" dirty="0">
                <a:solidFill>
                  <a:schemeClr val="tx1"/>
                </a:solidFill>
                <a:effectLst/>
                <a:latin typeface="+mn-lt"/>
                <a:ea typeface="+mn-ea"/>
                <a:cs typeface="+mn-cs"/>
              </a:rPr>
              <a:t>) can be experimentally blocked by </a:t>
            </a:r>
            <a:r>
              <a:rPr lang="en-US" sz="900" kern="1200" dirty="0" err="1">
                <a:solidFill>
                  <a:schemeClr val="tx1"/>
                </a:solidFill>
                <a:effectLst/>
                <a:latin typeface="+mn-lt"/>
                <a:ea typeface="+mn-ea"/>
                <a:cs typeface="+mn-cs"/>
              </a:rPr>
              <a:t>castanospermine</a:t>
            </a:r>
            <a:r>
              <a:rPr lang="en-US" sz="900" kern="1200" dirty="0">
                <a:solidFill>
                  <a:schemeClr val="tx1"/>
                </a:solidFill>
                <a:effectLst/>
                <a:latin typeface="+mn-lt"/>
                <a:ea typeface="+mn-ea"/>
                <a:cs typeface="+mn-cs"/>
              </a:rPr>
              <a:t>, leaving Glc</a:t>
            </a:r>
            <a:r>
              <a:rPr lang="en-US" sz="900" kern="1200" baseline="-25000" dirty="0">
                <a:solidFill>
                  <a:schemeClr val="tx1"/>
                </a:solidFill>
                <a:effectLst/>
                <a:latin typeface="+mn-lt"/>
                <a:ea typeface="+mn-ea"/>
                <a:cs typeface="+mn-cs"/>
              </a:rPr>
              <a:t>3</a:t>
            </a:r>
            <a:r>
              <a:rPr lang="en-US" sz="900" kern="1200" dirty="0">
                <a:solidFill>
                  <a:schemeClr val="tx1"/>
                </a:solidFill>
                <a:effectLst/>
                <a:latin typeface="+mn-lt"/>
                <a:ea typeface="+mn-ea"/>
                <a:cs typeface="+mn-cs"/>
              </a:rPr>
              <a:t>Man</a:t>
            </a:r>
            <a:r>
              <a:rPr lang="en-US" sz="900" kern="1200" baseline="-25000" dirty="0">
                <a:solidFill>
                  <a:schemeClr val="tx1"/>
                </a:solidFill>
                <a:effectLst/>
                <a:latin typeface="+mn-lt"/>
                <a:ea typeface="+mn-ea"/>
                <a:cs typeface="+mn-cs"/>
              </a:rPr>
              <a:t>9</a:t>
            </a:r>
            <a:r>
              <a:rPr lang="en-US" sz="900" kern="1200" dirty="0">
                <a:solidFill>
                  <a:schemeClr val="tx1"/>
                </a:solidFill>
                <a:effectLst/>
                <a:latin typeface="+mn-lt"/>
                <a:ea typeface="+mn-ea"/>
                <a:cs typeface="+mn-cs"/>
              </a:rPr>
              <a:t>GlcNAc</a:t>
            </a:r>
            <a:r>
              <a:rPr lang="en-US" sz="900" kern="1200" baseline="-25000" dirty="0">
                <a:solidFill>
                  <a:schemeClr val="tx1"/>
                </a:solidFill>
                <a:effectLst/>
                <a:latin typeface="+mn-lt"/>
                <a:ea typeface="+mn-ea"/>
                <a:cs typeface="+mn-cs"/>
              </a:rPr>
              <a:t>2</a:t>
            </a:r>
            <a:r>
              <a:rPr lang="en-US" sz="900" kern="1200" dirty="0">
                <a:solidFill>
                  <a:schemeClr val="tx1"/>
                </a:solidFill>
                <a:effectLst/>
                <a:latin typeface="+mn-lt"/>
                <a:ea typeface="+mn-ea"/>
                <a:cs typeface="+mn-cs"/>
              </a:rPr>
              <a:t>, which may subsequently have terminal Man residues removed during passage through the Golgi. For most glycoproteins, additional Man residues are removed in the </a:t>
            </a:r>
            <a:r>
              <a:rPr lang="en-US" sz="900" i="1" kern="1200" dirty="0">
                <a:solidFill>
                  <a:schemeClr val="tx1"/>
                </a:solidFill>
                <a:effectLst/>
                <a:latin typeface="+mn-lt"/>
                <a:ea typeface="+mn-ea"/>
                <a:cs typeface="+mn-cs"/>
              </a:rPr>
              <a:t>cis</a:t>
            </a:r>
            <a:r>
              <a:rPr lang="en-US" sz="900" kern="1200" dirty="0">
                <a:solidFill>
                  <a:schemeClr val="tx1"/>
                </a:solidFill>
                <a:effectLst/>
                <a:latin typeface="+mn-lt"/>
                <a:ea typeface="+mn-ea"/>
                <a:cs typeface="+mn-cs"/>
              </a:rPr>
              <a:t> compartment of the Golgi until Man</a:t>
            </a:r>
            <a:r>
              <a:rPr lang="en-US" sz="900" kern="1200" baseline="-25000" dirty="0">
                <a:solidFill>
                  <a:schemeClr val="tx1"/>
                </a:solidFill>
                <a:effectLst/>
                <a:latin typeface="+mn-lt"/>
                <a:ea typeface="+mn-ea"/>
                <a:cs typeface="+mn-cs"/>
              </a:rPr>
              <a:t>5</a:t>
            </a:r>
            <a:r>
              <a:rPr lang="en-US" sz="900" kern="1200" dirty="0">
                <a:solidFill>
                  <a:schemeClr val="tx1"/>
                </a:solidFill>
                <a:effectLst/>
                <a:latin typeface="+mn-lt"/>
                <a:ea typeface="+mn-ea"/>
                <a:cs typeface="+mn-cs"/>
              </a:rPr>
              <a:t>GlcNAc</a:t>
            </a:r>
            <a:r>
              <a:rPr lang="en-US" sz="900" kern="1200" baseline="-25000" dirty="0">
                <a:solidFill>
                  <a:schemeClr val="tx1"/>
                </a:solidFill>
                <a:effectLst/>
                <a:latin typeface="+mn-lt"/>
                <a:ea typeface="+mn-ea"/>
                <a:cs typeface="+mn-cs"/>
              </a:rPr>
              <a:t>2</a:t>
            </a:r>
            <a:r>
              <a:rPr lang="en-US" sz="900" kern="1200" dirty="0">
                <a:solidFill>
                  <a:schemeClr val="tx1"/>
                </a:solidFill>
                <a:effectLst/>
                <a:latin typeface="+mn-lt"/>
                <a:ea typeface="+mn-ea"/>
                <a:cs typeface="+mn-cs"/>
              </a:rPr>
              <a:t> is generated. The experimental mannosidase inhibitor </a:t>
            </a:r>
            <a:r>
              <a:rPr lang="en-US" sz="900" kern="1200" dirty="0" err="1">
                <a:solidFill>
                  <a:schemeClr val="tx1"/>
                </a:solidFill>
                <a:effectLst/>
                <a:latin typeface="+mn-lt"/>
                <a:ea typeface="+mn-ea"/>
                <a:cs typeface="+mn-cs"/>
              </a:rPr>
              <a:t>deoxymannojirimycin</a:t>
            </a:r>
            <a:r>
              <a:rPr lang="en-US" sz="900" kern="1200" dirty="0">
                <a:solidFill>
                  <a:schemeClr val="tx1"/>
                </a:solidFill>
                <a:effectLst/>
                <a:latin typeface="+mn-lt"/>
                <a:ea typeface="+mn-ea"/>
                <a:cs typeface="+mn-cs"/>
              </a:rPr>
              <a:t> blocks the removal of these Man residues, leaving Man</a:t>
            </a:r>
            <a:r>
              <a:rPr lang="en-US" sz="900" kern="1200" baseline="-25000" dirty="0">
                <a:solidFill>
                  <a:schemeClr val="tx1"/>
                </a:solidFill>
                <a:effectLst/>
                <a:latin typeface="+mn-lt"/>
                <a:ea typeface="+mn-ea"/>
                <a:cs typeface="+mn-cs"/>
              </a:rPr>
              <a:t>8</a:t>
            </a:r>
            <a:r>
              <a:rPr lang="en-US" sz="900" kern="1200" dirty="0">
                <a:solidFill>
                  <a:schemeClr val="tx1"/>
                </a:solidFill>
                <a:effectLst/>
                <a:latin typeface="+mn-lt"/>
                <a:ea typeface="+mn-ea"/>
                <a:cs typeface="+mn-cs"/>
              </a:rPr>
              <a:t>GlcNAc</a:t>
            </a:r>
            <a:r>
              <a:rPr lang="en-US" sz="900" kern="1200" baseline="-25000" dirty="0">
                <a:solidFill>
                  <a:schemeClr val="tx1"/>
                </a:solidFill>
                <a:effectLst/>
                <a:latin typeface="+mn-lt"/>
                <a:ea typeface="+mn-ea"/>
                <a:cs typeface="+mn-cs"/>
              </a:rPr>
              <a:t>2</a:t>
            </a:r>
            <a:r>
              <a:rPr lang="en-US" sz="900" kern="1200" dirty="0">
                <a:solidFill>
                  <a:schemeClr val="tx1"/>
                </a:solidFill>
                <a:effectLst/>
                <a:latin typeface="+mn-lt"/>
                <a:ea typeface="+mn-ea"/>
                <a:cs typeface="+mn-cs"/>
              </a:rPr>
              <a:t>, which is not further processed. The action of MGAT1 on Man</a:t>
            </a:r>
            <a:r>
              <a:rPr lang="en-US" sz="900" kern="1200" baseline="-25000" dirty="0">
                <a:solidFill>
                  <a:schemeClr val="tx1"/>
                </a:solidFill>
                <a:effectLst/>
                <a:latin typeface="+mn-lt"/>
                <a:ea typeface="+mn-ea"/>
                <a:cs typeface="+mn-cs"/>
              </a:rPr>
              <a:t>5</a:t>
            </a:r>
            <a:r>
              <a:rPr lang="en-US" sz="900" kern="1200" dirty="0">
                <a:solidFill>
                  <a:schemeClr val="tx1"/>
                </a:solidFill>
                <a:effectLst/>
                <a:latin typeface="+mn-lt"/>
                <a:ea typeface="+mn-ea"/>
                <a:cs typeface="+mn-cs"/>
              </a:rPr>
              <a:t>GlcNAc</a:t>
            </a:r>
            <a:r>
              <a:rPr lang="en-US" sz="900" kern="1200" baseline="-25000" dirty="0">
                <a:solidFill>
                  <a:schemeClr val="tx1"/>
                </a:solidFill>
                <a:effectLst/>
                <a:latin typeface="+mn-lt"/>
                <a:ea typeface="+mn-ea"/>
                <a:cs typeface="+mn-cs"/>
              </a:rPr>
              <a:t>2</a:t>
            </a:r>
            <a:r>
              <a:rPr lang="en-US" sz="900" kern="1200" dirty="0">
                <a:solidFill>
                  <a:schemeClr val="tx1"/>
                </a:solidFill>
                <a:effectLst/>
                <a:latin typeface="+mn-lt"/>
                <a:ea typeface="+mn-ea"/>
                <a:cs typeface="+mn-cs"/>
              </a:rPr>
              <a:t> in the </a:t>
            </a:r>
            <a:r>
              <a:rPr lang="en-US" sz="900" i="1" kern="1200" dirty="0">
                <a:solidFill>
                  <a:schemeClr val="tx1"/>
                </a:solidFill>
                <a:effectLst/>
                <a:latin typeface="+mn-lt"/>
                <a:ea typeface="+mn-ea"/>
                <a:cs typeface="+mn-cs"/>
              </a:rPr>
              <a:t>medial</a:t>
            </a:r>
            <a:r>
              <a:rPr lang="en-US" sz="900" kern="1200" dirty="0">
                <a:solidFill>
                  <a:schemeClr val="tx1"/>
                </a:solidFill>
                <a:effectLst/>
                <a:latin typeface="+mn-lt"/>
                <a:ea typeface="+mn-ea"/>
                <a:cs typeface="+mn-cs"/>
              </a:rPr>
              <a:t>-Golgi initiates the first branch of an N-glycan. This reaction is blocked in the Lec1 CHO mutant in which MGAT1 is inactive, leaving Man</a:t>
            </a:r>
            <a:r>
              <a:rPr lang="en-US" sz="900" kern="1200" baseline="-25000" dirty="0">
                <a:solidFill>
                  <a:schemeClr val="tx1"/>
                </a:solidFill>
                <a:effectLst/>
                <a:latin typeface="+mn-lt"/>
                <a:ea typeface="+mn-ea"/>
                <a:cs typeface="+mn-cs"/>
              </a:rPr>
              <a:t>5</a:t>
            </a:r>
            <a:r>
              <a:rPr lang="en-US" sz="900" kern="1200" dirty="0">
                <a:solidFill>
                  <a:schemeClr val="tx1"/>
                </a:solidFill>
                <a:effectLst/>
                <a:latin typeface="+mn-lt"/>
                <a:ea typeface="+mn-ea"/>
                <a:cs typeface="+mn-cs"/>
              </a:rPr>
              <a:t>GlcNAc</a:t>
            </a:r>
            <a:r>
              <a:rPr lang="en-US" sz="900" kern="1200" baseline="-25000" dirty="0">
                <a:solidFill>
                  <a:schemeClr val="tx1"/>
                </a:solidFill>
                <a:effectLst/>
                <a:latin typeface="+mn-lt"/>
                <a:ea typeface="+mn-ea"/>
                <a:cs typeface="+mn-cs"/>
              </a:rPr>
              <a:t>2</a:t>
            </a:r>
            <a:r>
              <a:rPr lang="en-US" sz="900" kern="1200" dirty="0">
                <a:solidFill>
                  <a:schemeClr val="tx1"/>
                </a:solidFill>
                <a:effectLst/>
                <a:latin typeface="+mn-lt"/>
                <a:ea typeface="+mn-ea"/>
                <a:cs typeface="+mn-cs"/>
              </a:rPr>
              <a:t>, which is not further processed. α-mannosidase II removes two outer Man residues in a reaction that may be experimentally blocked by the inhibitor </a:t>
            </a:r>
            <a:r>
              <a:rPr lang="en-US" sz="900" kern="1200" dirty="0" err="1">
                <a:solidFill>
                  <a:schemeClr val="tx1"/>
                </a:solidFill>
                <a:effectLst/>
                <a:latin typeface="+mn-lt"/>
                <a:ea typeface="+mn-ea"/>
                <a:cs typeface="+mn-cs"/>
              </a:rPr>
              <a:t>swainsonine</a:t>
            </a:r>
            <a:r>
              <a:rPr lang="en-US" sz="900" kern="1200" dirty="0">
                <a:solidFill>
                  <a:schemeClr val="tx1"/>
                </a:solidFill>
                <a:effectLst/>
                <a:latin typeface="+mn-lt"/>
                <a:ea typeface="+mn-ea"/>
                <a:cs typeface="+mn-cs"/>
              </a:rPr>
              <a:t>. The action of α-mannosidase II generates the substrate for MGAT2. The resulting biantennary N-glycan is extended by the addition of </a:t>
            </a:r>
            <a:r>
              <a:rPr lang="en-US" sz="900" kern="1200" dirty="0" err="1">
                <a:solidFill>
                  <a:schemeClr val="tx1"/>
                </a:solidFill>
                <a:effectLst/>
                <a:latin typeface="+mn-lt"/>
                <a:ea typeface="+mn-ea"/>
                <a:cs typeface="+mn-cs"/>
              </a:rPr>
              <a:t>Fuc</a:t>
            </a:r>
            <a:r>
              <a:rPr lang="en-US" sz="900" kern="1200" dirty="0">
                <a:solidFill>
                  <a:schemeClr val="tx1"/>
                </a:solidFill>
                <a:effectLst/>
                <a:latin typeface="+mn-lt"/>
                <a:ea typeface="+mn-ea"/>
                <a:cs typeface="+mn-cs"/>
              </a:rPr>
              <a:t>, Gal, and </a:t>
            </a:r>
            <a:r>
              <a:rPr lang="en-US" sz="900" kern="1200" dirty="0" err="1">
                <a:solidFill>
                  <a:schemeClr val="tx1"/>
                </a:solidFill>
                <a:effectLst/>
                <a:latin typeface="+mn-lt"/>
                <a:ea typeface="+mn-ea"/>
                <a:cs typeface="+mn-cs"/>
              </a:rPr>
              <a:t>Sia</a:t>
            </a:r>
            <a:r>
              <a:rPr lang="en-US" sz="900" kern="1200" dirty="0">
                <a:solidFill>
                  <a:schemeClr val="tx1"/>
                </a:solidFill>
                <a:effectLst/>
                <a:latin typeface="+mn-lt"/>
                <a:ea typeface="+mn-ea"/>
                <a:cs typeface="+mn-cs"/>
              </a:rPr>
              <a:t> to generate a complex N-glycan with two branches. The addition of Gal does not occur in Lec8 CHO mutants, which have an inactive UDP-Gal transporter. Thus, in Lec8 mutants, complex N-glycans terminate in </a:t>
            </a:r>
            <a:r>
              <a:rPr lang="en-US" sz="900" kern="1200" dirty="0" err="1">
                <a:solidFill>
                  <a:schemeClr val="tx1"/>
                </a:solidFill>
                <a:effectLst/>
                <a:latin typeface="+mn-lt"/>
                <a:ea typeface="+mn-ea"/>
                <a:cs typeface="+mn-cs"/>
              </a:rPr>
              <a:t>GlcNAc</a:t>
            </a:r>
            <a:r>
              <a:rPr lang="en-US" sz="900" kern="1200" dirty="0">
                <a:solidFill>
                  <a:schemeClr val="tx1"/>
                </a:solidFill>
                <a:effectLst/>
                <a:latin typeface="+mn-lt"/>
                <a:ea typeface="+mn-ea"/>
                <a:cs typeface="+mn-cs"/>
              </a:rPr>
              <a:t>. The addition of </a:t>
            </a:r>
            <a:r>
              <a:rPr lang="en-US" sz="900" kern="1200" dirty="0" err="1">
                <a:solidFill>
                  <a:schemeClr val="tx1"/>
                </a:solidFill>
                <a:effectLst/>
                <a:latin typeface="+mn-lt"/>
                <a:ea typeface="+mn-ea"/>
                <a:cs typeface="+mn-cs"/>
              </a:rPr>
              <a:t>Sia</a:t>
            </a:r>
            <a:r>
              <a:rPr lang="en-US" sz="900" kern="1200" dirty="0">
                <a:solidFill>
                  <a:schemeClr val="tx1"/>
                </a:solidFill>
                <a:effectLst/>
                <a:latin typeface="+mn-lt"/>
                <a:ea typeface="+mn-ea"/>
                <a:cs typeface="+mn-cs"/>
              </a:rPr>
              <a:t> does not occur in the Lec2 CHO mutant, which has an inactive CMP-</a:t>
            </a:r>
            <a:r>
              <a:rPr lang="en-US" sz="900" kern="1200" dirty="0" err="1">
                <a:solidFill>
                  <a:schemeClr val="tx1"/>
                </a:solidFill>
                <a:effectLst/>
                <a:latin typeface="+mn-lt"/>
                <a:ea typeface="+mn-ea"/>
                <a:cs typeface="+mn-cs"/>
              </a:rPr>
              <a:t>Sia</a:t>
            </a:r>
            <a:r>
              <a:rPr lang="en-US" sz="900" kern="1200" dirty="0">
                <a:solidFill>
                  <a:schemeClr val="tx1"/>
                </a:solidFill>
                <a:effectLst/>
                <a:latin typeface="+mn-lt"/>
                <a:ea typeface="+mn-ea"/>
                <a:cs typeface="+mn-cs"/>
              </a:rPr>
              <a:t> transporter. In Lec2 mutants, complex N-glycans terminate in Gal. Complex N-glycans can have many more sugars than shown in this figure, including additional residues attached to the core, additional branches, branches extended with poly-</a:t>
            </a:r>
            <a:r>
              <a:rPr lang="en-US" sz="900" kern="1200" dirty="0" err="1">
                <a:solidFill>
                  <a:schemeClr val="tx1"/>
                </a:solidFill>
                <a:effectLst/>
                <a:latin typeface="+mn-lt"/>
                <a:ea typeface="+mn-ea"/>
                <a:cs typeface="+mn-cs"/>
              </a:rPr>
              <a:t>LacNAc</a:t>
            </a:r>
            <a:r>
              <a:rPr lang="en-US" sz="900" kern="1200" dirty="0">
                <a:solidFill>
                  <a:schemeClr val="tx1"/>
                </a:solidFill>
                <a:effectLst/>
                <a:latin typeface="+mn-lt"/>
                <a:ea typeface="+mn-ea"/>
                <a:cs typeface="+mn-cs"/>
              </a:rPr>
              <a:t> units, and different “capping” epitopes (Chapter 14). Also shown is the special case of lysosomal hydrolases that acquire a GlcNAc-1-P at C-6 of Man residues on </a:t>
            </a:r>
            <a:r>
              <a:rPr lang="en-US" sz="900" kern="1200" dirty="0" err="1">
                <a:solidFill>
                  <a:schemeClr val="tx1"/>
                </a:solidFill>
                <a:effectLst/>
                <a:latin typeface="+mn-lt"/>
                <a:ea typeface="+mn-ea"/>
                <a:cs typeface="+mn-cs"/>
              </a:rPr>
              <a:t>oligomannose</a:t>
            </a:r>
            <a:r>
              <a:rPr lang="en-US" sz="900" kern="1200" dirty="0">
                <a:solidFill>
                  <a:schemeClr val="tx1"/>
                </a:solidFill>
                <a:effectLst/>
                <a:latin typeface="+mn-lt"/>
                <a:ea typeface="+mn-ea"/>
                <a:cs typeface="+mn-cs"/>
              </a:rPr>
              <a:t> N-glycans in the </a:t>
            </a:r>
            <a:r>
              <a:rPr lang="en-US" sz="900" i="1" kern="1200" dirty="0">
                <a:solidFill>
                  <a:schemeClr val="tx1"/>
                </a:solidFill>
                <a:effectLst/>
                <a:latin typeface="+mn-lt"/>
                <a:ea typeface="+mn-ea"/>
                <a:cs typeface="+mn-cs"/>
              </a:rPr>
              <a:t>cis</a:t>
            </a:r>
            <a:r>
              <a:rPr lang="en-US" sz="900" kern="1200" dirty="0">
                <a:solidFill>
                  <a:schemeClr val="tx1"/>
                </a:solidFill>
                <a:effectLst/>
                <a:latin typeface="+mn-lt"/>
                <a:ea typeface="+mn-ea"/>
                <a:cs typeface="+mn-cs"/>
              </a:rPr>
              <a:t>-Golgi. The </a:t>
            </a:r>
            <a:r>
              <a:rPr lang="en-US" sz="900" kern="1200" dirty="0" err="1">
                <a:solidFill>
                  <a:schemeClr val="tx1"/>
                </a:solidFill>
                <a:effectLst/>
                <a:latin typeface="+mn-lt"/>
                <a:ea typeface="+mn-ea"/>
                <a:cs typeface="+mn-cs"/>
              </a:rPr>
              <a:t>GlcNAc</a:t>
            </a:r>
            <a:r>
              <a:rPr lang="en-US" sz="900" kern="1200" dirty="0">
                <a:solidFill>
                  <a:schemeClr val="tx1"/>
                </a:solidFill>
                <a:effectLst/>
                <a:latin typeface="+mn-lt"/>
                <a:ea typeface="+mn-ea"/>
                <a:cs typeface="+mn-cs"/>
              </a:rPr>
              <a:t> is removed in the </a:t>
            </a:r>
            <a:r>
              <a:rPr lang="en-US" sz="900" i="1" kern="1200" dirty="0">
                <a:solidFill>
                  <a:schemeClr val="tx1"/>
                </a:solidFill>
                <a:effectLst/>
                <a:latin typeface="+mn-lt"/>
                <a:ea typeface="+mn-ea"/>
                <a:cs typeface="+mn-cs"/>
              </a:rPr>
              <a:t>trans-</a:t>
            </a:r>
            <a:r>
              <a:rPr lang="en-US" sz="900" kern="1200" dirty="0">
                <a:solidFill>
                  <a:schemeClr val="tx1"/>
                </a:solidFill>
                <a:effectLst/>
                <a:latin typeface="+mn-lt"/>
                <a:ea typeface="+mn-ea"/>
                <a:cs typeface="+mn-cs"/>
              </a:rPr>
              <a:t>Golgi by a glycosidase, thereby exposing Man-6-P that is recognized by a M6PR and routed to an acidified, </a:t>
            </a:r>
            <a:r>
              <a:rPr lang="en-US" sz="900" kern="1200" dirty="0" err="1">
                <a:solidFill>
                  <a:schemeClr val="tx1"/>
                </a:solidFill>
                <a:effectLst/>
                <a:latin typeface="+mn-lt"/>
                <a:ea typeface="+mn-ea"/>
                <a:cs typeface="+mn-cs"/>
              </a:rPr>
              <a:t>prelysosomal</a:t>
            </a:r>
            <a:r>
              <a:rPr lang="en-US" sz="900" kern="1200" dirty="0">
                <a:solidFill>
                  <a:schemeClr val="tx1"/>
                </a:solidFill>
                <a:effectLst/>
                <a:latin typeface="+mn-lt"/>
                <a:ea typeface="+mn-ea"/>
                <a:cs typeface="+mn-cs"/>
              </a:rPr>
              <a:t> compartment (Chapter 33). Chemical inhibitors of N-glycan processing are described in Chapter 55, and CHO mutants blocked in N-glycan synthesis are described in Chapter 49. (Adapted, with permission of the </a:t>
            </a:r>
            <a:r>
              <a:rPr lang="en-US" sz="900" i="1" kern="1200" dirty="0">
                <a:solidFill>
                  <a:schemeClr val="tx1"/>
                </a:solidFill>
                <a:effectLst/>
                <a:latin typeface="+mn-lt"/>
                <a:ea typeface="+mn-ea"/>
                <a:cs typeface="+mn-cs"/>
              </a:rPr>
              <a:t>Annual Review of Biochemistry</a:t>
            </a:r>
            <a:r>
              <a:rPr lang="en-US" sz="900" kern="1200" dirty="0">
                <a:solidFill>
                  <a:schemeClr val="tx1"/>
                </a:solidFill>
                <a:effectLst/>
                <a:latin typeface="+mn-lt"/>
                <a:ea typeface="+mn-ea"/>
                <a:cs typeface="+mn-cs"/>
              </a:rPr>
              <a:t>, from </a:t>
            </a:r>
            <a:r>
              <a:rPr lang="en-US" sz="900" kern="1200" dirty="0" err="1">
                <a:solidFill>
                  <a:schemeClr val="tx1"/>
                </a:solidFill>
                <a:effectLst/>
                <a:latin typeface="+mn-lt"/>
                <a:ea typeface="+mn-ea"/>
                <a:cs typeface="+mn-cs"/>
              </a:rPr>
              <a:t>Kornfeld</a:t>
            </a:r>
            <a:r>
              <a:rPr lang="en-US" sz="900" kern="1200" dirty="0">
                <a:solidFill>
                  <a:schemeClr val="tx1"/>
                </a:solidFill>
                <a:effectLst/>
                <a:latin typeface="+mn-lt"/>
                <a:ea typeface="+mn-ea"/>
                <a:cs typeface="+mn-cs"/>
              </a:rPr>
              <a:t> R, </a:t>
            </a:r>
            <a:r>
              <a:rPr lang="en-US" sz="900" kern="1200" dirty="0" err="1">
                <a:solidFill>
                  <a:schemeClr val="tx1"/>
                </a:solidFill>
                <a:effectLst/>
                <a:latin typeface="+mn-lt"/>
                <a:ea typeface="+mn-ea"/>
                <a:cs typeface="+mn-cs"/>
              </a:rPr>
              <a:t>Kornfeld</a:t>
            </a:r>
            <a:r>
              <a:rPr lang="en-US" sz="900" kern="1200" dirty="0">
                <a:solidFill>
                  <a:schemeClr val="tx1"/>
                </a:solidFill>
                <a:effectLst/>
                <a:latin typeface="+mn-lt"/>
                <a:ea typeface="+mn-ea"/>
                <a:cs typeface="+mn-cs"/>
              </a:rPr>
              <a:t> S. 1985. </a:t>
            </a:r>
            <a:r>
              <a:rPr lang="en-US" sz="900" i="1" kern="1200" dirty="0" err="1">
                <a:solidFill>
                  <a:schemeClr val="tx1"/>
                </a:solidFill>
                <a:effectLst/>
                <a:latin typeface="+mn-lt"/>
                <a:ea typeface="+mn-ea"/>
                <a:cs typeface="+mn-cs"/>
              </a:rPr>
              <a:t>Annu</a:t>
            </a:r>
            <a:r>
              <a:rPr lang="en-US" sz="900" i="1" kern="1200" dirty="0">
                <a:solidFill>
                  <a:schemeClr val="tx1"/>
                </a:solidFill>
                <a:effectLst/>
                <a:latin typeface="+mn-lt"/>
                <a:ea typeface="+mn-ea"/>
                <a:cs typeface="+mn-cs"/>
              </a:rPr>
              <a:t> Rev </a:t>
            </a:r>
            <a:r>
              <a:rPr lang="en-US" sz="900" i="1" kern="1200" dirty="0" err="1">
                <a:solidFill>
                  <a:schemeClr val="tx1"/>
                </a:solidFill>
                <a:effectLst/>
                <a:latin typeface="+mn-lt"/>
                <a:ea typeface="+mn-ea"/>
                <a:cs typeface="+mn-cs"/>
              </a:rPr>
              <a:t>Biochem</a:t>
            </a:r>
            <a:r>
              <a:rPr lang="en-US" sz="900"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54:</a:t>
            </a:r>
            <a:r>
              <a:rPr lang="en-US" sz="900" kern="1200" dirty="0">
                <a:solidFill>
                  <a:schemeClr val="tx1"/>
                </a:solidFill>
                <a:effectLst/>
                <a:latin typeface="+mn-lt"/>
                <a:ea typeface="+mn-ea"/>
                <a:cs typeface="+mn-cs"/>
              </a:rPr>
              <a:t> 631–634. Original art has been adapted and redrawn by R.D. Cummings.)</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900" i="1" kern="1200" dirty="0">
                <a:solidFill>
                  <a:schemeClr val="tx1"/>
                </a:solidFill>
                <a:effectLst/>
                <a:latin typeface="+mn-lt"/>
                <a:ea typeface="+mn-ea"/>
                <a:cs typeface="+mn-cs"/>
              </a:rPr>
              <a:t>(Note: For a key to symbols used for monosaccharides, use the SNFG link. Embedded links are present but live only in the slide display mode.)</a:t>
            </a:r>
            <a:endParaRPr lang="en-US" dirty="0">
              <a:effectLst/>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endParaRPr lang="en-US" altLang="en-US" dirty="0">
              <a:ea typeface="MS PGothic" charset="-128"/>
            </a:endParaRPr>
          </a:p>
        </p:txBody>
      </p:sp>
    </p:spTree>
    <p:extLst>
      <p:ext uri="{BB962C8B-B14F-4D97-AF65-F5344CB8AC3E}">
        <p14:creationId xmlns:p14="http://schemas.microsoft.com/office/powerpoint/2010/main" val="143001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6475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45547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09684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05429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19423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96517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78BDF-EEB2-1348-862C-303861ED637C}"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237141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78BDF-EEB2-1348-862C-303861ED637C}"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01949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78BDF-EEB2-1348-862C-303861ED637C}"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25588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5169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72119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78BDF-EEB2-1348-862C-303861ED637C}" type="datetimeFigureOut">
              <a:rPr lang="en-US" smtClean="0"/>
              <a:t>8/17/2017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4DA3F-3C09-AA45-AB21-B1008B6A8CB4}" type="slidenum">
              <a:rPr lang="en-US" smtClean="0"/>
              <a:t>‹#›</a:t>
            </a:fld>
            <a:endParaRPr lang="en-US"/>
          </a:p>
        </p:txBody>
      </p:sp>
    </p:spTree>
    <p:extLst>
      <p:ext uri="{BB962C8B-B14F-4D97-AF65-F5344CB8AC3E}">
        <p14:creationId xmlns:p14="http://schemas.microsoft.com/office/powerpoint/2010/main" val="2334768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ncbi.nlm.nih.gov/books/NBK310274/" TargetMode="External"/><Relationship Id="rId7" Type="http://schemas.openxmlformats.org/officeDocument/2006/relationships/hyperlink" Target="https://www.ncbi.nlm.nih.gov/glyca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bi.nlm.nih.gov/books/NBK310273/" TargetMode="External"/><Relationship Id="rId5" Type="http://schemas.openxmlformats.org/officeDocument/2006/relationships/image" Target="../media/image2.jpg"/><Relationship Id="rId10" Type="http://schemas.openxmlformats.org/officeDocument/2006/relationships/image" Target="../media/image4.jpeg"/><Relationship Id="rId4" Type="http://schemas.openxmlformats.org/officeDocument/2006/relationships/image" Target="../media/image1.jpeg"/><Relationship Id="rId9" Type="http://schemas.openxmlformats.org/officeDocument/2006/relationships/hyperlink" Target="http://cshlpress.com/default.tpl?action=full&amp;src=pdf&amp;--eqskudatarq=10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A361FC-2736-461A-9B62-B0B76F78703C}"/>
              </a:ext>
            </a:extLst>
          </p:cNvPr>
          <p:cNvGrpSpPr/>
          <p:nvPr/>
        </p:nvGrpSpPr>
        <p:grpSpPr>
          <a:xfrm>
            <a:off x="258786" y="176869"/>
            <a:ext cx="8607272" cy="6483153"/>
            <a:chOff x="258786" y="176869"/>
            <a:chExt cx="8607272" cy="6483153"/>
          </a:xfrm>
        </p:grpSpPr>
        <p:pic>
          <p:nvPicPr>
            <p:cNvPr id="16386"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074" y="5717493"/>
              <a:ext cx="636984" cy="815578"/>
            </a:xfrm>
            <a:prstGeom prst="rect">
              <a:avLst/>
            </a:prstGeom>
            <a:noFill/>
            <a:ln w="3810">
              <a:solidFill>
                <a:schemeClr val="tx1">
                  <a:alpha val="5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2"/>
            <p:cNvSpPr txBox="1">
              <a:spLocks noChangeArrowheads="1"/>
            </p:cNvSpPr>
            <p:nvPr/>
          </p:nvSpPr>
          <p:spPr bwMode="auto">
            <a:xfrm>
              <a:off x="619929" y="176869"/>
              <a:ext cx="7981627" cy="619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sz="1800" b="1" dirty="0"/>
                <a:t>Processing and Maturation of an N-Glycan</a:t>
              </a:r>
              <a:endParaRPr lang="en-US" altLang="en-US" sz="1700" b="1" i="1" dirty="0">
                <a:solidFill>
                  <a:schemeClr val="tx2"/>
                </a:solidFill>
              </a:endParaRPr>
            </a:p>
          </p:txBody>
        </p:sp>
        <p:sp>
          <p:nvSpPr>
            <p:cNvPr id="10" name="Rectangle 9"/>
            <p:cNvSpPr/>
            <p:nvPr/>
          </p:nvSpPr>
          <p:spPr>
            <a:xfrm>
              <a:off x="2273839" y="6429190"/>
              <a:ext cx="4900613" cy="230832"/>
            </a:xfrm>
            <a:prstGeom prst="rect">
              <a:avLst/>
            </a:prstGeom>
          </p:spPr>
          <p:txBody>
            <a:bodyPr wrap="square">
              <a:spAutoFit/>
            </a:bodyPr>
            <a:lstStyle/>
            <a:p>
              <a:pPr algn="ctr"/>
              <a:r>
                <a:rPr lang="en-US" sz="900" dirty="0"/>
                <a:t>©2017 The Consortium of </a:t>
              </a:r>
              <a:r>
                <a:rPr lang="en-US" sz="900" dirty="0" err="1"/>
                <a:t>Glycobiology</a:t>
              </a:r>
              <a:r>
                <a:rPr lang="en-US" sz="900" dirty="0"/>
                <a:t> Editors, La Jolla, California</a:t>
              </a:r>
            </a:p>
          </p:txBody>
        </p:sp>
        <p:sp>
          <p:nvSpPr>
            <p:cNvPr id="16389" name="Rectangle 14"/>
            <p:cNvSpPr>
              <a:spLocks noChangeArrowheads="1"/>
            </p:cNvSpPr>
            <p:nvPr/>
          </p:nvSpPr>
          <p:spPr bwMode="auto">
            <a:xfrm>
              <a:off x="1599226" y="5763213"/>
              <a:ext cx="6270446" cy="16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1200" b="1" i="1" dirty="0">
                  <a:solidFill>
                    <a:schemeClr val="tx2"/>
                  </a:solidFill>
                </a:rPr>
                <a:t>Chapter 9, Figure 4. Essentials of </a:t>
              </a:r>
              <a:r>
                <a:rPr lang="en-US" altLang="en-US" sz="1200" b="1" i="1" dirty="0" err="1">
                  <a:solidFill>
                    <a:schemeClr val="tx2"/>
                  </a:solidFill>
                </a:rPr>
                <a:t>Glycobiology</a:t>
              </a:r>
              <a:r>
                <a:rPr lang="en-US" altLang="en-US" sz="1200" b="1" i="1" dirty="0">
                  <a:solidFill>
                    <a:schemeClr val="tx2"/>
                  </a:solidFill>
                </a:rPr>
                <a:t>, </a:t>
              </a:r>
              <a:r>
                <a:rPr lang="en-US" altLang="en-US" sz="1000" b="1" dirty="0">
                  <a:solidFill>
                    <a:schemeClr val="tx2"/>
                  </a:solidFill>
                </a:rPr>
                <a:t>Third Edition</a:t>
              </a:r>
              <a:r>
                <a:rPr lang="en-US" altLang="en-US" sz="1200" b="1" i="1" dirty="0">
                  <a:solidFill>
                    <a:schemeClr val="tx2"/>
                  </a:solidFill>
                </a:rPr>
                <a:t> </a:t>
              </a:r>
              <a:endParaRPr lang="en-US" altLang="en-US" sz="1200" b="1" dirty="0">
                <a:solidFill>
                  <a:schemeClr val="tx2"/>
                </a:solidFill>
              </a:endParaRPr>
            </a:p>
          </p:txBody>
        </p:sp>
        <p:pic>
          <p:nvPicPr>
            <p:cNvPr id="5" name="Picture 4">
              <a:extLst>
                <a:ext uri="{FF2B5EF4-FFF2-40B4-BE49-F238E27FC236}">
                  <a16:creationId xmlns:a16="http://schemas.microsoft.com/office/drawing/2014/main" id="{5CFCF6AE-2688-485B-B2EF-28E1746937B0}"/>
                </a:ext>
              </a:extLst>
            </p:cNvPr>
            <p:cNvPicPr>
              <a:picLocks noChangeAspect="1"/>
            </p:cNvPicPr>
            <p:nvPr/>
          </p:nvPicPr>
          <p:blipFill>
            <a:blip r:embed="rId5"/>
            <a:stretch>
              <a:fillRect/>
            </a:stretch>
          </p:blipFill>
          <p:spPr>
            <a:xfrm>
              <a:off x="2584162" y="790407"/>
              <a:ext cx="3971609" cy="4692484"/>
            </a:xfrm>
            <a:prstGeom prst="rect">
              <a:avLst/>
            </a:prstGeom>
          </p:spPr>
        </p:pic>
        <p:sp>
          <p:nvSpPr>
            <p:cNvPr id="11" name="Rectangle 10">
              <a:hlinkClick r:id="rId6"/>
              <a:extLst>
                <a:ext uri="{FF2B5EF4-FFF2-40B4-BE49-F238E27FC236}">
                  <a16:creationId xmlns:a16="http://schemas.microsoft.com/office/drawing/2014/main" id="{27A5892B-1942-46AC-B508-6FD463E348DF}"/>
                </a:ext>
              </a:extLst>
            </p:cNvPr>
            <p:cNvSpPr/>
            <p:nvPr/>
          </p:nvSpPr>
          <p:spPr>
            <a:xfrm>
              <a:off x="3637149" y="6097847"/>
              <a:ext cx="2173992" cy="230832"/>
            </a:xfrm>
            <a:prstGeom prst="rect">
              <a:avLst/>
            </a:prstGeom>
          </p:spPr>
          <p:txBody>
            <a:bodyPr wrap="none">
              <a:spAutoFit/>
            </a:bodyPr>
            <a:lstStyle/>
            <a:p>
              <a:pPr algn="ctr"/>
              <a:r>
                <a:rPr lang="en-IN" sz="900" b="1" dirty="0">
                  <a:solidFill>
                    <a:schemeClr val="tx2"/>
                  </a:solidFill>
                </a:rPr>
                <a:t>Symbol Nomenclature for Glycans (SNFG)</a:t>
              </a:r>
              <a:endParaRPr lang="en-US" altLang="en-US" sz="900" b="1" dirty="0">
                <a:solidFill>
                  <a:schemeClr val="tx2"/>
                </a:solidFill>
              </a:endParaRPr>
            </a:p>
          </p:txBody>
        </p:sp>
        <p:grpSp>
          <p:nvGrpSpPr>
            <p:cNvPr id="12" name="Group 11">
              <a:extLst>
                <a:ext uri="{FF2B5EF4-FFF2-40B4-BE49-F238E27FC236}">
                  <a16:creationId xmlns:a16="http://schemas.microsoft.com/office/drawing/2014/main" id="{5B8F21F1-7E0F-4F20-8775-95F12DA9B168}"/>
                </a:ext>
              </a:extLst>
            </p:cNvPr>
            <p:cNvGrpSpPr/>
            <p:nvPr/>
          </p:nvGrpSpPr>
          <p:grpSpPr>
            <a:xfrm>
              <a:off x="258786" y="5877048"/>
              <a:ext cx="1316220" cy="565843"/>
              <a:chOff x="258786" y="5877048"/>
              <a:chExt cx="1316220" cy="565843"/>
            </a:xfrm>
          </p:grpSpPr>
          <p:pic>
            <p:nvPicPr>
              <p:cNvPr id="13" name="Picture 2">
                <a:hlinkClick r:id="rId7"/>
                <a:extLst>
                  <a:ext uri="{FF2B5EF4-FFF2-40B4-BE49-F238E27FC236}">
                    <a16:creationId xmlns:a16="http://schemas.microsoft.com/office/drawing/2014/main" id="{51C11504-51D1-49AA-9A17-2079B18AF17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2568" y="5877048"/>
                <a:ext cx="45243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a:hlinkClick r:id="rId9"/>
                <a:extLst>
                  <a:ext uri="{FF2B5EF4-FFF2-40B4-BE49-F238E27FC236}">
                    <a16:creationId xmlns:a16="http://schemas.microsoft.com/office/drawing/2014/main" id="{CB63DD45-3D88-4182-92B7-905A1263201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3264" y="5880348"/>
                <a:ext cx="418916" cy="415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466DE6D2-AA16-4866-B73F-D7BD34B074EE}"/>
                  </a:ext>
                </a:extLst>
              </p:cNvPr>
              <p:cNvSpPr/>
              <p:nvPr/>
            </p:nvSpPr>
            <p:spPr>
              <a:xfrm>
                <a:off x="258786" y="6258225"/>
                <a:ext cx="870751"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Buy the Book</a:t>
                </a:r>
              </a:p>
            </p:txBody>
          </p:sp>
        </p:grpSp>
      </p:grpSp>
    </p:spTree>
    <p:extLst>
      <p:ext uri="{BB962C8B-B14F-4D97-AF65-F5344CB8AC3E}">
        <p14:creationId xmlns:p14="http://schemas.microsoft.com/office/powerpoint/2010/main" val="1408763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TotalTime>
  <Words>612</Words>
  <Application>Microsoft Office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Varki, Ajit</dc:creator>
  <cp:lastModifiedBy>Bhaskar</cp:lastModifiedBy>
  <cp:revision>40</cp:revision>
  <dcterms:created xsi:type="dcterms:W3CDTF">2017-05-17T01:16:58Z</dcterms:created>
  <dcterms:modified xsi:type="dcterms:W3CDTF">2017-08-17T08:59:18Z</dcterms:modified>
</cp:coreProperties>
</file>