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904"/>
    <p:restoredTop sz="86333"/>
  </p:normalViewPr>
  <p:slideViewPr>
    <p:cSldViewPr snapToGrid="0" snapToObjects="1">
      <p:cViewPr varScale="1">
        <p:scale>
          <a:sx n="62" d="100"/>
          <a:sy n="62" d="100"/>
        </p:scale>
        <p:origin x="10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235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7A12D-A020-BB49-AD67-E7FABE8034BB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2074-0B66-9D45-BB55-386BC2F18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5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A810CD66-9860-7F42-88F4-2E6957560D05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9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16.5.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 of the link module.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TSG-6 contains a prototypical link module defined by two α-helices (α1 and α2) and two triple-stranded antiparallel β-sheets (β1,2,6 and β3–5). (Redrawn, with permission, from Blundell CD, et al. 2003.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278: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49261–49270, © American Society for Biochemistry and Molecular Biology. Original art has been adapted and redrawn by R.D. Cummings.)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The hyaluronan-bound conformation of the protein, with a view showing key amino acids. (Redrawn, with permission, from Blundell CD, et al. 2004. In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Chemistry and biology of hyaluronan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[eds. Garg HC, Hales CA], pp. 189–204, © Elsevier. Original art has been adapted and redrawn by R.D. </a:t>
            </a:r>
            <a:r>
              <a:rPr lang="en-US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Cummings.)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 model of the TSG-6 link module/hyaluronan complex. Binding of the hyaluronan to the protein is mediated through ionic interactions between positively charged amino acid residues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green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the carboxylate groups of the </a:t>
            </a:r>
            <a:r>
              <a:rPr lang="en-US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uronic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acids and by a combination of aromatic ring stacking and H-bond interactions between the polysaccharide and aromatic amino acids (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 addition, hydrophobic pockets (on either side of Tyr59) can accommodate the methyl groups of two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-acetylglucosamine side chains, which is likely to be a major determinant in specificity of link modules for hyaluronan. (Redrawn, with permission, from Blundell CD, et al. 2005. 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</a:t>
            </a:r>
            <a:r>
              <a:rPr lang="en-US" sz="9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280: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18189–18201, © American Society for Biochemistry and Molecular Biology. Original art has been adapted and redrawn by R.D. Cummings.)</a:t>
            </a:r>
            <a:r>
              <a:rPr lang="en-US" dirty="0">
                <a:effectLst/>
              </a:rPr>
              <a:t> </a:t>
            </a:r>
          </a:p>
          <a:p>
            <a:endParaRPr lang="en-US" altLang="en-US" dirty="0">
              <a:effectLst/>
              <a:ea typeface="MS PGothic" charset="-128"/>
            </a:endParaRPr>
          </a:p>
          <a:p>
            <a:r>
              <a:rPr lang="en-US" sz="9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Embedded links are present but live only in the slide display mode.)</a:t>
            </a:r>
            <a:endParaRPr lang="en-US" altLang="en-US" dirty="0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016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3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4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9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35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7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4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9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8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87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8BDF-EEB2-1348-862C-303861ED637C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4DA3F-3C09-AA45-AB21-B1008B6A8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6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cshlpress.com/default.tpl?action=full&amp;src=pdf&amp;--eqskudatarq=1076" TargetMode="External"/><Relationship Id="rId3" Type="http://schemas.openxmlformats.org/officeDocument/2006/relationships/hyperlink" Target="https://www.ncbi.nlm.nih.gov/books/NBK310274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glycans/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055042-C6D3-4744-A818-1393305C66C8}"/>
              </a:ext>
            </a:extLst>
          </p:cNvPr>
          <p:cNvGrpSpPr/>
          <p:nvPr/>
        </p:nvGrpSpPr>
        <p:grpSpPr>
          <a:xfrm>
            <a:off x="258786" y="378162"/>
            <a:ext cx="8607272" cy="6232399"/>
            <a:chOff x="258786" y="378162"/>
            <a:chExt cx="8607272" cy="6232399"/>
          </a:xfrm>
        </p:grpSpPr>
        <p:pic>
          <p:nvPicPr>
            <p:cNvPr id="16386" name="Picture 1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74" y="5794983"/>
              <a:ext cx="636984" cy="815578"/>
            </a:xfrm>
            <a:prstGeom prst="rect">
              <a:avLst/>
            </a:prstGeom>
            <a:noFill/>
            <a:ln w="3810">
              <a:solidFill>
                <a:schemeClr val="tx1">
                  <a:alpha val="55000"/>
                </a:schemeClr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7" name="Rectangle 2"/>
            <p:cNvSpPr txBox="1">
              <a:spLocks noChangeArrowheads="1"/>
            </p:cNvSpPr>
            <p:nvPr/>
          </p:nvSpPr>
          <p:spPr bwMode="auto">
            <a:xfrm>
              <a:off x="1232116" y="378162"/>
              <a:ext cx="6996958" cy="365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sz="1800" b="1" dirty="0"/>
                <a:t>Structure of the Link Module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273839" y="6200477"/>
              <a:ext cx="490061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©2017 The Consortium of </a:t>
              </a:r>
              <a:r>
                <a:rPr lang="en-US" sz="900" dirty="0" err="1"/>
                <a:t>Glycobiology</a:t>
              </a:r>
              <a:r>
                <a:rPr lang="en-US" sz="900" dirty="0"/>
                <a:t> Editors, La Jolla, California</a:t>
              </a:r>
            </a:p>
          </p:txBody>
        </p:sp>
        <p:sp>
          <p:nvSpPr>
            <p:cNvPr id="16389" name="Rectangle 14"/>
            <p:cNvSpPr>
              <a:spLocks noChangeArrowheads="1"/>
            </p:cNvSpPr>
            <p:nvPr/>
          </p:nvSpPr>
          <p:spPr bwMode="auto">
            <a:xfrm>
              <a:off x="1599226" y="5840703"/>
              <a:ext cx="6270446" cy="161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-128"/>
                </a:defRPr>
              </a:lvl9pPr>
            </a:lstStyle>
            <a:p>
              <a:pPr algn="ctr"/>
              <a:r>
                <a:rPr lang="en-US" altLang="en-US" sz="1200" b="1" i="1" dirty="0">
                  <a:solidFill>
                    <a:schemeClr val="tx2"/>
                  </a:solidFill>
                </a:rPr>
                <a:t>Chapter 16, Figure 5. Essentials of </a:t>
              </a:r>
              <a:r>
                <a:rPr lang="en-US" altLang="en-US" sz="1200" b="1" i="1" dirty="0" err="1">
                  <a:solidFill>
                    <a:schemeClr val="tx2"/>
                  </a:solidFill>
                </a:rPr>
                <a:t>Glycobiology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, </a:t>
              </a:r>
              <a:r>
                <a:rPr lang="en-US" altLang="en-US" sz="1000" b="1" dirty="0">
                  <a:solidFill>
                    <a:schemeClr val="tx2"/>
                  </a:solidFill>
                </a:rPr>
                <a:t>Third Edition</a:t>
              </a:r>
              <a:r>
                <a:rPr lang="en-US" altLang="en-US" sz="1200" b="1" i="1" dirty="0">
                  <a:solidFill>
                    <a:schemeClr val="tx2"/>
                  </a:solidFill>
                </a:rPr>
                <a:t> </a:t>
              </a:r>
              <a:endParaRPr lang="en-US" altLang="en-US" sz="1200" b="1" dirty="0">
                <a:solidFill>
                  <a:schemeClr val="tx2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99990D-BD31-4C16-AA60-33FFAC31C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569" y="1580826"/>
              <a:ext cx="7986430" cy="278799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A2813D-E9D6-487C-B066-AB8D1DE7F333}"/>
                </a:ext>
              </a:extLst>
            </p:cNvPr>
            <p:cNvGrpSpPr/>
            <p:nvPr/>
          </p:nvGrpSpPr>
          <p:grpSpPr>
            <a:xfrm>
              <a:off x="258786" y="5892547"/>
              <a:ext cx="1316220" cy="565843"/>
              <a:chOff x="258786" y="5877048"/>
              <a:chExt cx="1316220" cy="565843"/>
            </a:xfrm>
          </p:grpSpPr>
          <p:pic>
            <p:nvPicPr>
              <p:cNvPr id="12" name="Picture 2">
                <a:hlinkClick r:id="rId6"/>
                <a:extLst>
                  <a:ext uri="{FF2B5EF4-FFF2-40B4-BE49-F238E27FC236}">
                    <a16:creationId xmlns:a16="http://schemas.microsoft.com/office/drawing/2014/main" id="{B0900046-E8ED-4C85-A9BB-FE618A3AF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2568" y="5877048"/>
                <a:ext cx="452438" cy="504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>
                <a:hlinkClick r:id="rId8"/>
                <a:extLst>
                  <a:ext uri="{FF2B5EF4-FFF2-40B4-BE49-F238E27FC236}">
                    <a16:creationId xmlns:a16="http://schemas.microsoft.com/office/drawing/2014/main" id="{277D88C2-D4A0-4C17-88A6-A650391D1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264" y="5880348"/>
                <a:ext cx="418916" cy="415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4EF3528-1467-435E-A931-C4C8077EA1BC}"/>
                  </a:ext>
                </a:extLst>
              </p:cNvPr>
              <p:cNvSpPr/>
              <p:nvPr/>
            </p:nvSpPr>
            <p:spPr>
              <a:xfrm>
                <a:off x="258786" y="6258225"/>
                <a:ext cx="870751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" dirty="0">
                    <a:latin typeface="Arial" panose="020B0604020202020204" pitchFamily="34" charset="0"/>
                    <a:cs typeface="Arial" panose="020B0604020202020204" pitchFamily="34" charset="0"/>
                  </a:rPr>
                  <a:t>Buy the Book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8763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348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Varki, Ajit</dc:creator>
  <cp:lastModifiedBy>Bhaskar</cp:lastModifiedBy>
  <cp:revision>44</cp:revision>
  <dcterms:created xsi:type="dcterms:W3CDTF">2017-05-17T01:16:58Z</dcterms:created>
  <dcterms:modified xsi:type="dcterms:W3CDTF">2017-08-18T07:39:14Z</dcterms:modified>
</cp:coreProperties>
</file>