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904"/>
    <p:restoredTop sz="86333"/>
  </p:normalViewPr>
  <p:slideViewPr>
    <p:cSldViewPr snapToGrid="0" snapToObjects="1">
      <p:cViewPr varScale="1">
        <p:scale>
          <a:sx n="62" d="100"/>
          <a:sy n="62" d="100"/>
        </p:scale>
        <p:origin x="100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napToGrid="0" snapToObjects="1">
      <p:cViewPr varScale="1">
        <p:scale>
          <a:sx n="78" d="100"/>
          <a:sy n="78" d="100"/>
        </p:scale>
        <p:origin x="235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7A12D-A020-BB49-AD67-E7FABE8034BB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82074-0B66-9D45-BB55-386BC2F18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51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fld id="{A810CD66-9860-7F42-88F4-2E6957560D05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sz="9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5.2. 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Biosynthesis of UDP-xylose and the branched sugar donor UDP-</a:t>
            </a:r>
            <a:r>
              <a:rPr lang="en-US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apiose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UDP-</a:t>
            </a:r>
            <a:r>
              <a:rPr lang="en-US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GlcA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Xylose is found in animals and plants, whereas </a:t>
            </a:r>
            <a:r>
              <a:rPr lang="en-US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apiose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used for plant polysaccharides such as </a:t>
            </a:r>
            <a:r>
              <a:rPr lang="en-US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apiogalacturonan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US" sz="9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Lemna</a:t>
            </a:r>
            <a:r>
              <a:rPr lang="en-US" sz="9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minor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Note the similarity and overlap in the synthesis of xylose and </a:t>
            </a:r>
            <a:r>
              <a:rPr lang="en-US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apiose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only differences are that the C-3 is removed by an unknown mechanism, and the reduction of the newly formed aldehyde creates the branched sugar donor.</a:t>
            </a:r>
            <a:r>
              <a:rPr lang="en-US" dirty="0">
                <a:effectLst/>
              </a:rPr>
              <a:t> </a:t>
            </a:r>
          </a:p>
          <a:p>
            <a:endParaRPr lang="en-US" altLang="en-US" dirty="0">
              <a:effectLst/>
              <a:ea typeface="MS PGothic" charset="-128"/>
            </a:endParaRPr>
          </a:p>
          <a:p>
            <a:r>
              <a:rPr lang="en-US" sz="9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(Note: Embedded links are present but live only in the slide display mode.)</a:t>
            </a:r>
            <a:endParaRPr lang="en-US" altLang="en-US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0016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53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71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4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99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35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75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14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91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80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87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92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8BDF-EEB2-1348-862C-303861ED637C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6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cshlpress.com/default.tpl?action=full&amp;src=pdf&amp;--eqskudatarq=1076" TargetMode="External"/><Relationship Id="rId3" Type="http://schemas.openxmlformats.org/officeDocument/2006/relationships/hyperlink" Target="https://www.ncbi.nlm.nih.gov/books/NBK310274/" TargetMode="Externa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cbi.nlm.nih.gov/glycans/" TargetMode="External"/><Relationship Id="rId5" Type="http://schemas.openxmlformats.org/officeDocument/2006/relationships/image" Target="../media/image2.jpg"/><Relationship Id="rId4" Type="http://schemas.openxmlformats.org/officeDocument/2006/relationships/image" Target="../media/image1.jpeg"/><Relationship Id="rId9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9785ABE-FA37-4F65-980C-5EFDAE91327B}"/>
              </a:ext>
            </a:extLst>
          </p:cNvPr>
          <p:cNvGrpSpPr/>
          <p:nvPr/>
        </p:nvGrpSpPr>
        <p:grpSpPr>
          <a:xfrm>
            <a:off x="258786" y="548640"/>
            <a:ext cx="8607272" cy="6030925"/>
            <a:chOff x="258786" y="548640"/>
            <a:chExt cx="8607272" cy="6030925"/>
          </a:xfrm>
        </p:grpSpPr>
        <p:pic>
          <p:nvPicPr>
            <p:cNvPr id="16386" name="Picture 1">
              <a:hlinkClick r:id="rId3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9074" y="5763987"/>
              <a:ext cx="636984" cy="815578"/>
            </a:xfrm>
            <a:prstGeom prst="rect">
              <a:avLst/>
            </a:prstGeom>
            <a:noFill/>
            <a:ln w="3810">
              <a:solidFill>
                <a:schemeClr val="tx1">
                  <a:alpha val="55000"/>
                </a:schemeClr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87" name="Rectangle 2"/>
            <p:cNvSpPr txBox="1">
              <a:spLocks noChangeArrowheads="1"/>
            </p:cNvSpPr>
            <p:nvPr/>
          </p:nvSpPr>
          <p:spPr bwMode="auto">
            <a:xfrm>
              <a:off x="1232117" y="548640"/>
              <a:ext cx="6611082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 algn="ctr"/>
              <a:r>
                <a:rPr lang="en-US" sz="1800" b="1" dirty="0"/>
                <a:t>Biosynthesis of UDP-Xylose and the Branched Sugar Donor UDP-</a:t>
              </a:r>
              <a:r>
                <a:rPr lang="en-US" sz="1800" b="1" dirty="0" err="1"/>
                <a:t>Apiose</a:t>
              </a:r>
              <a:endParaRPr lang="en-US" sz="1800" b="1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73839" y="6169481"/>
              <a:ext cx="4900613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/>
                <a:t>©2017 The Consortium of </a:t>
              </a:r>
              <a:r>
                <a:rPr lang="en-US" sz="900" dirty="0" err="1"/>
                <a:t>Glycobiology</a:t>
              </a:r>
              <a:r>
                <a:rPr lang="en-US" sz="900" dirty="0"/>
                <a:t> Editors, La Jolla, California</a:t>
              </a:r>
            </a:p>
          </p:txBody>
        </p:sp>
        <p:sp>
          <p:nvSpPr>
            <p:cNvPr id="16389" name="Rectangle 14"/>
            <p:cNvSpPr>
              <a:spLocks noChangeArrowheads="1"/>
            </p:cNvSpPr>
            <p:nvPr/>
          </p:nvSpPr>
          <p:spPr bwMode="auto">
            <a:xfrm>
              <a:off x="1599226" y="5809707"/>
              <a:ext cx="6270446" cy="161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 algn="ctr"/>
              <a:r>
                <a:rPr lang="en-US" altLang="en-US" sz="1200" b="1" i="1" dirty="0">
                  <a:solidFill>
                    <a:schemeClr val="tx2"/>
                  </a:solidFill>
                </a:rPr>
                <a:t>Chapter 5, Figure 2. Essentials of </a:t>
              </a:r>
              <a:r>
                <a:rPr lang="en-US" altLang="en-US" sz="1200" b="1" i="1" dirty="0" err="1">
                  <a:solidFill>
                    <a:schemeClr val="tx2"/>
                  </a:solidFill>
                </a:rPr>
                <a:t>Glycobiology</a:t>
              </a:r>
              <a:r>
                <a:rPr lang="en-US" altLang="en-US" sz="1200" b="1" i="1" dirty="0">
                  <a:solidFill>
                    <a:schemeClr val="tx2"/>
                  </a:solidFill>
                </a:rPr>
                <a:t>, </a:t>
              </a:r>
              <a:r>
                <a:rPr lang="en-US" altLang="en-US" sz="1000" b="1" dirty="0">
                  <a:solidFill>
                    <a:schemeClr val="tx2"/>
                  </a:solidFill>
                </a:rPr>
                <a:t>Third Edition</a:t>
              </a:r>
              <a:r>
                <a:rPr lang="en-US" altLang="en-US" sz="1200" b="1" i="1" dirty="0">
                  <a:solidFill>
                    <a:schemeClr val="tx2"/>
                  </a:solidFill>
                </a:rPr>
                <a:t> </a:t>
              </a:r>
              <a:endParaRPr lang="en-US" altLang="en-US" sz="1200" b="1" dirty="0">
                <a:solidFill>
                  <a:schemeClr val="tx2"/>
                </a:solidFill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B01882A-F328-4148-98E5-7D8B111F1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31548" y="1689312"/>
              <a:ext cx="6475479" cy="3051900"/>
            </a:xfrm>
            <a:prstGeom prst="rect">
              <a:avLst/>
            </a:prstGeom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1133D2A-B1B3-405E-9706-DC9F89701D58}"/>
                </a:ext>
              </a:extLst>
            </p:cNvPr>
            <p:cNvGrpSpPr/>
            <p:nvPr/>
          </p:nvGrpSpPr>
          <p:grpSpPr>
            <a:xfrm>
              <a:off x="258786" y="5861551"/>
              <a:ext cx="1316220" cy="565843"/>
              <a:chOff x="258786" y="5815056"/>
              <a:chExt cx="1316220" cy="565843"/>
            </a:xfrm>
          </p:grpSpPr>
          <p:pic>
            <p:nvPicPr>
              <p:cNvPr id="12" name="Picture 2">
                <a:hlinkClick r:id="rId6"/>
                <a:extLst>
                  <a:ext uri="{FF2B5EF4-FFF2-40B4-BE49-F238E27FC236}">
                    <a16:creationId xmlns:a16="http://schemas.microsoft.com/office/drawing/2014/main" id="{A247E849-9B1B-49C3-AA20-A391EB9C30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2568" y="5815056"/>
                <a:ext cx="452438" cy="504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3">
                <a:hlinkClick r:id="rId8"/>
                <a:extLst>
                  <a:ext uri="{FF2B5EF4-FFF2-40B4-BE49-F238E27FC236}">
                    <a16:creationId xmlns:a16="http://schemas.microsoft.com/office/drawing/2014/main" id="{4921F316-3A8F-4B05-B33E-46B05AE725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264" y="5818356"/>
                <a:ext cx="418916" cy="4159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2237967-7680-490A-8A39-91063505AB0C}"/>
                  </a:ext>
                </a:extLst>
              </p:cNvPr>
              <p:cNvSpPr/>
              <p:nvPr/>
            </p:nvSpPr>
            <p:spPr>
              <a:xfrm>
                <a:off x="258786" y="6196233"/>
                <a:ext cx="870751" cy="184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Buy the Book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08763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</TotalTime>
  <Words>131</Words>
  <Application>Microsoft Office PowerPoint</Application>
  <PresentationFormat>On-screen Show (4:3)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MS PGothic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Varki, Ajit</dc:creator>
  <cp:lastModifiedBy>Bhaskar</cp:lastModifiedBy>
  <cp:revision>36</cp:revision>
  <dcterms:created xsi:type="dcterms:W3CDTF">2017-05-17T01:16:58Z</dcterms:created>
  <dcterms:modified xsi:type="dcterms:W3CDTF">2017-08-17T07:48:25Z</dcterms:modified>
</cp:coreProperties>
</file>