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9144000" cy="6858000" type="screen4x3"/>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04"/>
    <p:restoredTop sz="86333"/>
  </p:normalViewPr>
  <p:slideViewPr>
    <p:cSldViewPr snapToGrid="0" snapToObjects="1">
      <p:cViewPr varScale="1">
        <p:scale>
          <a:sx n="62" d="100"/>
          <a:sy n="62" d="100"/>
        </p:scale>
        <p:origin x="1008" y="1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78" d="100"/>
          <a:sy n="78" d="100"/>
        </p:scale>
        <p:origin x="2352" y="176"/>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7A12D-A020-BB49-AD67-E7FABE8034BB}" type="datetimeFigureOut">
              <a:rPr lang="en-US" smtClean="0"/>
              <a:t>8/17/2017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82074-0B66-9D45-BB55-386BC2F181F0}" type="slidenum">
              <a:rPr lang="en-US" smtClean="0"/>
              <a:t>‹#›</a:t>
            </a:fld>
            <a:endParaRPr lang="en-US"/>
          </a:p>
        </p:txBody>
      </p:sp>
    </p:spTree>
    <p:extLst>
      <p:ext uri="{BB962C8B-B14F-4D97-AF65-F5344CB8AC3E}">
        <p14:creationId xmlns:p14="http://schemas.microsoft.com/office/powerpoint/2010/main" val="108475151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810CD66-9860-7F42-88F4-2E6957560D05}" type="slidenum">
              <a:rPr lang="en-US" altLang="en-US" sz="1200"/>
              <a:pPr/>
              <a:t>1</a:t>
            </a:fld>
            <a:endParaRPr lang="en-US" altLang="en-US" sz="1200"/>
          </a:p>
        </p:txBody>
      </p:sp>
      <p:sp>
        <p:nvSpPr>
          <p:cNvPr id="17411" name="Rectangle 2"/>
          <p:cNvSpPr>
            <a:spLocks noGrp="1" noRot="1" noChangeAspect="1" noChangeArrowheads="1" noTextEdit="1"/>
          </p:cNvSpPr>
          <p:nvPr>
            <p:ph type="sldImg"/>
          </p:nvPr>
        </p:nvSpPr>
        <p:spPr>
          <a:xfrm>
            <a:off x="1371600" y="1143000"/>
            <a:ext cx="4114800" cy="308610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IN" sz="900" b="1" i="0" u="none" strike="noStrike" kern="1200" baseline="0" dirty="0">
                <a:solidFill>
                  <a:schemeClr val="tx1"/>
                </a:solidFill>
                <a:latin typeface="+mn-lt"/>
                <a:ea typeface="+mn-ea"/>
                <a:cs typeface="+mn-cs"/>
              </a:rPr>
              <a:t>FIGURE 5.4. </a:t>
            </a:r>
            <a:r>
              <a:rPr lang="en-US" sz="900" kern="1200" dirty="0">
                <a:solidFill>
                  <a:schemeClr val="tx1"/>
                </a:solidFill>
                <a:effectLst/>
                <a:latin typeface="+mn-lt"/>
                <a:ea typeface="+mn-ea"/>
                <a:cs typeface="+mn-cs"/>
              </a:rPr>
              <a:t>Some known transporters for nucleotide sugars, PAPS (3′-phosphoadenosine-5′-phosphosulfate), and ATP are located in the Golgi membranes of mammals, yeast, protozoa, and plants. These proteins are antiporters and return the corresponding nucleoside monophosphate back to the cytoplasm when the nucleotide sugar is delivered into the endoplasmic reticulum (ER) or Golgi compartment. Because most glycosylation reactions produce a nucleoside diphosphate, this requires conversion to the nucleoside monophosphate. For PAPS, the corresponding exiting molecule is unknown, and for ATP, it is AMP, ADP, or both. The phosphate (P</a:t>
            </a:r>
            <a:r>
              <a:rPr lang="en-US" sz="900" kern="1200" baseline="-25000" dirty="0">
                <a:solidFill>
                  <a:schemeClr val="tx1"/>
                </a:solidFill>
                <a:effectLst/>
                <a:latin typeface="+mn-lt"/>
                <a:ea typeface="+mn-ea"/>
                <a:cs typeface="+mn-cs"/>
              </a:rPr>
              <a:t>i</a:t>
            </a:r>
            <a:r>
              <a:rPr lang="en-US" sz="900" kern="1200" dirty="0">
                <a:solidFill>
                  <a:schemeClr val="tx1"/>
                </a:solidFill>
                <a:effectLst/>
                <a:latin typeface="+mn-lt"/>
                <a:ea typeface="+mn-ea"/>
                <a:cs typeface="+mn-cs"/>
              </a:rPr>
              <a:t>) transporter is hypothetical. See Online Appendix 1B for full names and designated symbols for monosaccharides.</a:t>
            </a:r>
            <a:endParaRPr lang="en-US" dirty="0">
              <a:effectLst/>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900" i="1" kern="1200" dirty="0">
                <a:solidFill>
                  <a:schemeClr val="tx1"/>
                </a:solidFill>
                <a:effectLst/>
                <a:latin typeface="+mn-lt"/>
                <a:ea typeface="+mn-ea"/>
                <a:cs typeface="+mn-cs"/>
              </a:rPr>
              <a:t>(Note: For a key to symbols used for monosaccharides, use the SNFG link. Embedded links are present but live only in the slide display mode.)</a:t>
            </a:r>
            <a:endParaRPr lang="en-US" sz="900" kern="1200" dirty="0">
              <a:solidFill>
                <a:schemeClr val="tx1"/>
              </a:solidFill>
              <a:effectLst/>
              <a:latin typeface="+mn-lt"/>
              <a:ea typeface="+mn-ea"/>
              <a:cs typeface="+mn-cs"/>
            </a:endParaRPr>
          </a:p>
          <a:p>
            <a:endParaRPr lang="en-US" altLang="en-US" dirty="0">
              <a:ea typeface="MS PGothic" charset="-128"/>
            </a:endParaRPr>
          </a:p>
        </p:txBody>
      </p:sp>
    </p:spTree>
    <p:extLst>
      <p:ext uri="{BB962C8B-B14F-4D97-AF65-F5344CB8AC3E}">
        <p14:creationId xmlns:p14="http://schemas.microsoft.com/office/powerpoint/2010/main" val="143001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46475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45547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09684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405429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19423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96517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278BDF-EEB2-1348-862C-303861ED637C}"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237141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278BDF-EEB2-1348-862C-303861ED637C}"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01949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78BDF-EEB2-1348-862C-303861ED637C}"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25588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51698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72119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78BDF-EEB2-1348-862C-303861ED637C}" type="datetimeFigureOut">
              <a:rPr lang="en-US" smtClean="0"/>
              <a:t>8/17/2017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4DA3F-3C09-AA45-AB21-B1008B6A8CB4}" type="slidenum">
              <a:rPr lang="en-US" smtClean="0"/>
              <a:t>‹#›</a:t>
            </a:fld>
            <a:endParaRPr lang="en-US"/>
          </a:p>
        </p:txBody>
      </p:sp>
    </p:spTree>
    <p:extLst>
      <p:ext uri="{BB962C8B-B14F-4D97-AF65-F5344CB8AC3E}">
        <p14:creationId xmlns:p14="http://schemas.microsoft.com/office/powerpoint/2010/main" val="2334768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ncbi.nlm.nih.gov/books/NBK310274/" TargetMode="External"/><Relationship Id="rId7" Type="http://schemas.openxmlformats.org/officeDocument/2006/relationships/hyperlink" Target="https://www.ncbi.nlm.nih.gov/glyca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cbi.nlm.nih.gov/books/NBK310273/" TargetMode="External"/><Relationship Id="rId5" Type="http://schemas.openxmlformats.org/officeDocument/2006/relationships/image" Target="../media/image2.jpg"/><Relationship Id="rId10" Type="http://schemas.openxmlformats.org/officeDocument/2006/relationships/image" Target="../media/image4.jpeg"/><Relationship Id="rId4" Type="http://schemas.openxmlformats.org/officeDocument/2006/relationships/image" Target="../media/image1.jpeg"/><Relationship Id="rId9" Type="http://schemas.openxmlformats.org/officeDocument/2006/relationships/hyperlink" Target="http://cshlpress.com/default.tpl?action=full&amp;src=pdf&amp;--eqskudatarq=10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1053D1E-A33B-4C95-9198-A761DA319FFB}"/>
              </a:ext>
            </a:extLst>
          </p:cNvPr>
          <p:cNvGrpSpPr/>
          <p:nvPr/>
        </p:nvGrpSpPr>
        <p:grpSpPr>
          <a:xfrm>
            <a:off x="258786" y="238861"/>
            <a:ext cx="8607272" cy="6421161"/>
            <a:chOff x="258786" y="238861"/>
            <a:chExt cx="8607272" cy="6421161"/>
          </a:xfrm>
        </p:grpSpPr>
        <p:pic>
          <p:nvPicPr>
            <p:cNvPr id="16386" name="Pictur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074" y="5717493"/>
              <a:ext cx="636984" cy="815578"/>
            </a:xfrm>
            <a:prstGeom prst="rect">
              <a:avLst/>
            </a:prstGeom>
            <a:solidFill>
              <a:schemeClr val="bg1"/>
            </a:solidFill>
            <a:ln w="3810">
              <a:solidFill>
                <a:schemeClr val="tx1">
                  <a:alpha val="5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Rectangle 2"/>
            <p:cNvSpPr txBox="1">
              <a:spLocks noChangeArrowheads="1"/>
            </p:cNvSpPr>
            <p:nvPr/>
          </p:nvSpPr>
          <p:spPr bwMode="auto">
            <a:xfrm>
              <a:off x="464949" y="238861"/>
              <a:ext cx="7981627" cy="619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sz="1800" b="1" dirty="0"/>
                <a:t>Some Known Transporters for Nucleotide Sugars</a:t>
              </a:r>
              <a:endParaRPr lang="en-US" altLang="en-US" sz="1700" b="1" i="1" dirty="0">
                <a:solidFill>
                  <a:schemeClr val="tx2"/>
                </a:solidFill>
              </a:endParaRPr>
            </a:p>
          </p:txBody>
        </p:sp>
        <p:sp>
          <p:nvSpPr>
            <p:cNvPr id="10" name="Rectangle 9"/>
            <p:cNvSpPr/>
            <p:nvPr/>
          </p:nvSpPr>
          <p:spPr>
            <a:xfrm>
              <a:off x="2273839" y="6429190"/>
              <a:ext cx="4900613" cy="230832"/>
            </a:xfrm>
            <a:prstGeom prst="rect">
              <a:avLst/>
            </a:prstGeom>
          </p:spPr>
          <p:txBody>
            <a:bodyPr wrap="square">
              <a:spAutoFit/>
            </a:bodyPr>
            <a:lstStyle/>
            <a:p>
              <a:pPr algn="ctr"/>
              <a:r>
                <a:rPr lang="en-US" sz="900" dirty="0"/>
                <a:t>©2017 The Consortium of </a:t>
              </a:r>
              <a:r>
                <a:rPr lang="en-US" sz="900" dirty="0" err="1"/>
                <a:t>Glycobiology</a:t>
              </a:r>
              <a:r>
                <a:rPr lang="en-US" sz="900" dirty="0"/>
                <a:t> Editors, La Jolla, California</a:t>
              </a:r>
            </a:p>
          </p:txBody>
        </p:sp>
        <p:sp>
          <p:nvSpPr>
            <p:cNvPr id="16389" name="Rectangle 14"/>
            <p:cNvSpPr>
              <a:spLocks noChangeArrowheads="1"/>
            </p:cNvSpPr>
            <p:nvPr/>
          </p:nvSpPr>
          <p:spPr bwMode="auto">
            <a:xfrm>
              <a:off x="1599226" y="5763213"/>
              <a:ext cx="6270446" cy="161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sz="1200" b="1" i="1" dirty="0">
                  <a:solidFill>
                    <a:schemeClr val="tx2"/>
                  </a:solidFill>
                </a:rPr>
                <a:t>Chapter 5, Figure 4. Essentials of </a:t>
              </a:r>
              <a:r>
                <a:rPr lang="en-US" altLang="en-US" sz="1200" b="1" i="1" dirty="0" err="1">
                  <a:solidFill>
                    <a:schemeClr val="tx2"/>
                  </a:solidFill>
                </a:rPr>
                <a:t>Glycobiology</a:t>
              </a:r>
              <a:r>
                <a:rPr lang="en-US" altLang="en-US" sz="1200" b="1" i="1" dirty="0">
                  <a:solidFill>
                    <a:schemeClr val="tx2"/>
                  </a:solidFill>
                </a:rPr>
                <a:t>, </a:t>
              </a:r>
              <a:r>
                <a:rPr lang="en-US" altLang="en-US" sz="1000" b="1" dirty="0">
                  <a:solidFill>
                    <a:schemeClr val="tx2"/>
                  </a:solidFill>
                </a:rPr>
                <a:t>Third Edition</a:t>
              </a:r>
              <a:r>
                <a:rPr lang="en-US" altLang="en-US" sz="1200" b="1" i="1" dirty="0">
                  <a:solidFill>
                    <a:schemeClr val="tx2"/>
                  </a:solidFill>
                </a:rPr>
                <a:t> </a:t>
              </a:r>
              <a:endParaRPr lang="en-US" altLang="en-US" sz="1200" b="1" dirty="0">
                <a:solidFill>
                  <a:schemeClr val="tx2"/>
                </a:solidFill>
              </a:endParaRPr>
            </a:p>
          </p:txBody>
        </p:sp>
        <p:pic>
          <p:nvPicPr>
            <p:cNvPr id="4" name="Picture 3">
              <a:extLst>
                <a:ext uri="{FF2B5EF4-FFF2-40B4-BE49-F238E27FC236}">
                  <a16:creationId xmlns:a16="http://schemas.microsoft.com/office/drawing/2014/main" id="{DB27E7D8-BA2B-4ABB-AB07-02B455D6BA9F}"/>
                </a:ext>
              </a:extLst>
            </p:cNvPr>
            <p:cNvPicPr>
              <a:picLocks noChangeAspect="1"/>
            </p:cNvPicPr>
            <p:nvPr/>
          </p:nvPicPr>
          <p:blipFill>
            <a:blip r:embed="rId5"/>
            <a:stretch>
              <a:fillRect/>
            </a:stretch>
          </p:blipFill>
          <p:spPr>
            <a:xfrm>
              <a:off x="2268204" y="1162737"/>
              <a:ext cx="4483608" cy="3974592"/>
            </a:xfrm>
            <a:prstGeom prst="rect">
              <a:avLst/>
            </a:prstGeom>
          </p:spPr>
        </p:pic>
        <p:sp>
          <p:nvSpPr>
            <p:cNvPr id="11" name="Rectangle 10">
              <a:hlinkClick r:id="rId6"/>
              <a:extLst>
                <a:ext uri="{FF2B5EF4-FFF2-40B4-BE49-F238E27FC236}">
                  <a16:creationId xmlns:a16="http://schemas.microsoft.com/office/drawing/2014/main" id="{D0C6F495-8B47-4990-A8B2-EA69E748545A}"/>
                </a:ext>
              </a:extLst>
            </p:cNvPr>
            <p:cNvSpPr/>
            <p:nvPr/>
          </p:nvSpPr>
          <p:spPr>
            <a:xfrm>
              <a:off x="3637149" y="6097847"/>
              <a:ext cx="2173992" cy="230832"/>
            </a:xfrm>
            <a:prstGeom prst="rect">
              <a:avLst/>
            </a:prstGeom>
          </p:spPr>
          <p:txBody>
            <a:bodyPr wrap="none">
              <a:spAutoFit/>
            </a:bodyPr>
            <a:lstStyle/>
            <a:p>
              <a:pPr algn="ctr"/>
              <a:r>
                <a:rPr lang="en-IN" sz="900" b="1" dirty="0">
                  <a:solidFill>
                    <a:schemeClr val="tx2"/>
                  </a:solidFill>
                </a:rPr>
                <a:t>Symbol Nomenclature for Glycans (SNFG)</a:t>
              </a:r>
              <a:endParaRPr lang="en-US" altLang="en-US" sz="900" b="1" dirty="0">
                <a:solidFill>
                  <a:schemeClr val="tx2"/>
                </a:solidFill>
              </a:endParaRPr>
            </a:p>
          </p:txBody>
        </p:sp>
        <p:grpSp>
          <p:nvGrpSpPr>
            <p:cNvPr id="12" name="Group 11">
              <a:extLst>
                <a:ext uri="{FF2B5EF4-FFF2-40B4-BE49-F238E27FC236}">
                  <a16:creationId xmlns:a16="http://schemas.microsoft.com/office/drawing/2014/main" id="{AA612A17-4CBD-4F93-B037-41B3B95F7E3B}"/>
                </a:ext>
              </a:extLst>
            </p:cNvPr>
            <p:cNvGrpSpPr/>
            <p:nvPr/>
          </p:nvGrpSpPr>
          <p:grpSpPr>
            <a:xfrm>
              <a:off x="258786" y="5877048"/>
              <a:ext cx="1316220" cy="565843"/>
              <a:chOff x="258786" y="5877048"/>
              <a:chExt cx="1316220" cy="565843"/>
            </a:xfrm>
          </p:grpSpPr>
          <p:pic>
            <p:nvPicPr>
              <p:cNvPr id="13" name="Picture 2">
                <a:hlinkClick r:id="rId7"/>
                <a:extLst>
                  <a:ext uri="{FF2B5EF4-FFF2-40B4-BE49-F238E27FC236}">
                    <a16:creationId xmlns:a16="http://schemas.microsoft.com/office/drawing/2014/main" id="{56B51E9E-3FE4-4E7D-B4BB-1F21CDDD65D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2568" y="5877048"/>
                <a:ext cx="452438"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a:hlinkClick r:id="rId9"/>
                <a:extLst>
                  <a:ext uri="{FF2B5EF4-FFF2-40B4-BE49-F238E27FC236}">
                    <a16:creationId xmlns:a16="http://schemas.microsoft.com/office/drawing/2014/main" id="{C22232EC-C61E-42A6-8040-86EB590F205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3264" y="5880348"/>
                <a:ext cx="418916" cy="415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6825218-0131-4D09-A2DA-1A089223F9CF}"/>
                  </a:ext>
                </a:extLst>
              </p:cNvPr>
              <p:cNvSpPr/>
              <p:nvPr/>
            </p:nvSpPr>
            <p:spPr>
              <a:xfrm>
                <a:off x="258786" y="6258225"/>
                <a:ext cx="870751" cy="184666"/>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Buy the Book</a:t>
                </a:r>
              </a:p>
            </p:txBody>
          </p:sp>
        </p:grpSp>
      </p:grpSp>
    </p:spTree>
    <p:extLst>
      <p:ext uri="{BB962C8B-B14F-4D97-AF65-F5344CB8AC3E}">
        <p14:creationId xmlns:p14="http://schemas.microsoft.com/office/powerpoint/2010/main" val="1408763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TotalTime>
  <Words>200</Words>
  <Application>Microsoft Office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PGothic</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Varki, Ajit</dc:creator>
  <cp:lastModifiedBy>Bhaskar</cp:lastModifiedBy>
  <cp:revision>37</cp:revision>
  <dcterms:created xsi:type="dcterms:W3CDTF">2017-05-17T01:16:58Z</dcterms:created>
  <dcterms:modified xsi:type="dcterms:W3CDTF">2017-08-17T07:50:04Z</dcterms:modified>
</cp:coreProperties>
</file>