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27.1.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left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purple sea urchin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Strongylocentrotus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purpuratus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(Reprinted, with permission, courtesy of Charles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Hollahan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Santa Barbara Marine Biologicals.)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right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Sperm binding to a sea urchin egg. (Reprinted, with permission, courtesy of M.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Tegner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D.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Epel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Many of the key discoveries regarding glycans and their role in determining species-specific sperm–egg binding and blocks to polyspermy were made in sea urchins.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Structures of sulfated α-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fucans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sulfated α-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galactan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(marked as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Echinometra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lucunter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sea urchin egg jelly are shown. The specific pattern of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sulfation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position of the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glycosidic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linkage, and the constituent monosaccharide vary among sulfated polysaccharides from different species. These structures were deduced from analysis by nuclear magnetic resonance (NMR) spectroscopy. (Redrawn, with permission, from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Vilela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-Silva AC, et al. 2002.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277: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379–387, © American Society for Biochemistry and Molecular Biology. Original art has been adapted and redrawn by R.D. Cummings.)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663000-2763-44CE-9F6D-FE6E4FB4D11A}"/>
              </a:ext>
            </a:extLst>
          </p:cNvPr>
          <p:cNvGrpSpPr/>
          <p:nvPr/>
        </p:nvGrpSpPr>
        <p:grpSpPr>
          <a:xfrm>
            <a:off x="226164" y="202493"/>
            <a:ext cx="8639894" cy="6399146"/>
            <a:chOff x="226164" y="202493"/>
            <a:chExt cx="8639894" cy="6399146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86061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226164" y="202493"/>
              <a:ext cx="8624396" cy="74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Many of the Key Discoveries regarding Glycans Were Made in Sea Urchins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193197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31781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27, Figure 1.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40BDF2-5585-4EC4-B498-5D803E63C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4799" y="1070395"/>
              <a:ext cx="3973972" cy="425918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A54893-85D8-4D5D-93CF-24D0E5772DE4}"/>
                </a:ext>
              </a:extLst>
            </p:cNvPr>
            <p:cNvGrpSpPr/>
            <p:nvPr/>
          </p:nvGrpSpPr>
          <p:grpSpPr>
            <a:xfrm>
              <a:off x="258786" y="5908044"/>
              <a:ext cx="1316220" cy="565843"/>
              <a:chOff x="258786" y="5877048"/>
              <a:chExt cx="1316220" cy="565843"/>
            </a:xfrm>
          </p:grpSpPr>
          <p:pic>
            <p:nvPicPr>
              <p:cNvPr id="12" name="Picture 2">
                <a:hlinkClick r:id="rId6"/>
                <a:extLst>
                  <a:ext uri="{FF2B5EF4-FFF2-40B4-BE49-F238E27FC236}">
                    <a16:creationId xmlns:a16="http://schemas.microsoft.com/office/drawing/2014/main" id="{A7BE0AE0-E637-4B62-9BE7-82B1FB53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hlinkClick r:id="rId8"/>
                <a:extLst>
                  <a:ext uri="{FF2B5EF4-FFF2-40B4-BE49-F238E27FC236}">
                    <a16:creationId xmlns:a16="http://schemas.microsoft.com/office/drawing/2014/main" id="{088B249B-DC78-42BF-A92D-79EA44724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04DC70-11DF-4F68-A6E3-0431F54FC2CC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251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40</cp:revision>
  <dcterms:created xsi:type="dcterms:W3CDTF">2017-05-17T01:16:58Z</dcterms:created>
  <dcterms:modified xsi:type="dcterms:W3CDTF">2017-08-18T09:44:39Z</dcterms:modified>
</cp:coreProperties>
</file>